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Garet" charset="1" panose="00000000000000000000"/>
      <p:regular r:id="rId19"/>
    </p:embeddedFont>
    <p:embeddedFont>
      <p:font typeface="Belleza" charset="1" panose="02000503050000020003"/>
      <p:regular r:id="rId20"/>
    </p:embeddedFont>
    <p:embeddedFont>
      <p:font typeface="Garet Bold" charset="1" panose="00000000000000000000"/>
      <p:regular r:id="rId21"/>
    </p:embeddedFont>
    <p:embeddedFont>
      <p:font typeface="Lovelo" charset="1" panose="02000000000000000000"/>
      <p:regular r:id="rId22"/>
    </p:embeddedFont>
    <p:embeddedFont>
      <p:font typeface="Open Sans Bold" charset="1" panose="020B08060305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Slide" Target="notesSlides/notesSlide1.xml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El análisis cualitativo mostró que la ubicación y la falta de estacionamiento son las principales barreras para visitar Bodega Café. Los clientes valoran la calidad del café, la atención del personal y el ambiente juvenil, aunque reconocen poca visibilidad del local y escaso flujo de atención en redes sociales. Concluimos que para fortalecer la presencia digital, mejorar la accesibilidad y potenciar la experiencia del cliente son acciones clave para incrementar su posicionamiento y fidelización.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502" y="576622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319495">
            <a:off x="9960251" y="-2760576"/>
            <a:ext cx="13536410" cy="7578552"/>
          </a:xfrm>
          <a:custGeom>
            <a:avLst/>
            <a:gdLst/>
            <a:ahLst/>
            <a:cxnLst/>
            <a:rect r="r" b="b" t="t" l="l"/>
            <a:pathLst>
              <a:path h="7578552" w="13536410">
                <a:moveTo>
                  <a:pt x="0" y="0"/>
                </a:moveTo>
                <a:lnTo>
                  <a:pt x="13536409" y="0"/>
                </a:lnTo>
                <a:lnTo>
                  <a:pt x="13536409" y="7578552"/>
                </a:lnTo>
                <a:lnTo>
                  <a:pt x="0" y="7578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99430" y="2647241"/>
            <a:ext cx="14729025" cy="24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5"/>
              </a:lnSpc>
            </a:pPr>
            <a:r>
              <a:rPr lang="en-US" sz="9147" spc="2771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INTEGRACIÓN DE HALLAZGOS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033991" y="8867013"/>
            <a:ext cx="4859734" cy="391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108"/>
              </a:lnSpc>
              <a:spcBef>
                <a:spcPct val="0"/>
              </a:spcBef>
            </a:pPr>
            <a:r>
              <a:rPr lang="en-US" sz="2220" spc="48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Fecha: Octubre 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33208" y="971550"/>
            <a:ext cx="8088980" cy="391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08"/>
              </a:lnSpc>
              <a:spcBef>
                <a:spcPct val="0"/>
              </a:spcBef>
            </a:pPr>
            <a:r>
              <a:rPr lang="en-US" sz="2220" spc="159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Investigación de mercados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9001" y="5248275"/>
            <a:ext cx="16669883" cy="2190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0"/>
              </a:lnSpc>
            </a:pPr>
            <a:r>
              <a:rPr lang="en-US" b="true" sz="8047" spc="2438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CUALITATIVOS Y CUANTITAVOS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2700000">
            <a:off x="-5363346" y="5182512"/>
            <a:ext cx="13536410" cy="7578552"/>
          </a:xfrm>
          <a:custGeom>
            <a:avLst/>
            <a:gdLst/>
            <a:ahLst/>
            <a:cxnLst/>
            <a:rect r="r" b="b" t="t" l="l"/>
            <a:pathLst>
              <a:path h="7578552" w="13536410">
                <a:moveTo>
                  <a:pt x="0" y="0"/>
                </a:moveTo>
                <a:lnTo>
                  <a:pt x="13536410" y="0"/>
                </a:lnTo>
                <a:lnTo>
                  <a:pt x="13536410" y="7578552"/>
                </a:lnTo>
                <a:lnTo>
                  <a:pt x="0" y="7578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3318" y="90847"/>
            <a:ext cx="18047045" cy="10034701"/>
            <a:chOff x="0" y="0"/>
            <a:chExt cx="6722286" cy="37377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722286" cy="3737794"/>
            </a:xfrm>
            <a:custGeom>
              <a:avLst/>
              <a:gdLst/>
              <a:ahLst/>
              <a:cxnLst/>
              <a:rect r="r" b="b" t="t" l="l"/>
              <a:pathLst>
                <a:path h="3737794" w="6722286">
                  <a:moveTo>
                    <a:pt x="0" y="0"/>
                  </a:moveTo>
                  <a:lnTo>
                    <a:pt x="6722286" y="0"/>
                  </a:lnTo>
                  <a:lnTo>
                    <a:pt x="6722286" y="3737794"/>
                  </a:lnTo>
                  <a:lnTo>
                    <a:pt x="0" y="3737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722286" cy="374731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38682" y="1800709"/>
          <a:ext cx="16236318" cy="7457591"/>
        </p:xfrm>
        <a:graphic>
          <a:graphicData uri="http://schemas.openxmlformats.org/drawingml/2006/table">
            <a:tbl>
              <a:tblPr/>
              <a:tblGrid>
                <a:gridCol w="3058266"/>
                <a:gridCol w="4247358"/>
                <a:gridCol w="3930267"/>
                <a:gridCol w="5000427"/>
              </a:tblGrid>
              <a:tr h="12350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Accion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Plazo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Métricas</a:t>
                      </a: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de éxito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84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Programa de fidelización digital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Equipo de marketing digital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 mes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+20% en clientes recurrentes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3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Paquetes combinados con descuentos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Gerencia y ventas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 meses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+15% en ticket promedio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3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WhatsApp Business automatizado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Atención al cliente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 mes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+30% en pedidos digitales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2294089" y="731098"/>
            <a:ext cx="13699822" cy="680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b="true" sz="5068" spc="886">
                <a:solidFill>
                  <a:srgbClr val="5F7D4F"/>
                </a:solidFill>
                <a:latin typeface="Garet Bold"/>
                <a:ea typeface="Garet Bold"/>
                <a:cs typeface="Garet Bold"/>
                <a:sym typeface="Garet Bold"/>
              </a:rPr>
              <a:t>PLAN DE IMPLEMENTACION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4548" y="534870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581621" y="5111273"/>
            <a:ext cx="3925804" cy="3831308"/>
            <a:chOff x="0" y="0"/>
            <a:chExt cx="453389" cy="4424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2966" y="0"/>
                  </a:moveTo>
                  <a:lnTo>
                    <a:pt x="380423" y="0"/>
                  </a:lnTo>
                  <a:cubicBezTo>
                    <a:pt x="399775" y="0"/>
                    <a:pt x="418334" y="7687"/>
                    <a:pt x="432018" y="21371"/>
                  </a:cubicBezTo>
                  <a:cubicBezTo>
                    <a:pt x="445702" y="35055"/>
                    <a:pt x="453389" y="53614"/>
                    <a:pt x="453389" y="72966"/>
                  </a:cubicBezTo>
                  <a:lnTo>
                    <a:pt x="453389" y="369510"/>
                  </a:lnTo>
                  <a:cubicBezTo>
                    <a:pt x="453389" y="409808"/>
                    <a:pt x="420721" y="442476"/>
                    <a:pt x="380423" y="442476"/>
                  </a:cubicBezTo>
                  <a:lnTo>
                    <a:pt x="72966" y="442476"/>
                  </a:lnTo>
                  <a:cubicBezTo>
                    <a:pt x="53614" y="442476"/>
                    <a:pt x="35055" y="434788"/>
                    <a:pt x="21371" y="421105"/>
                  </a:cubicBezTo>
                  <a:cubicBezTo>
                    <a:pt x="7687" y="407421"/>
                    <a:pt x="0" y="388861"/>
                    <a:pt x="0" y="369510"/>
                  </a:cubicBezTo>
                  <a:lnTo>
                    <a:pt x="0" y="72966"/>
                  </a:lnTo>
                  <a:cubicBezTo>
                    <a:pt x="0" y="53614"/>
                    <a:pt x="7687" y="35055"/>
                    <a:pt x="21371" y="21371"/>
                  </a:cubicBezTo>
                  <a:cubicBezTo>
                    <a:pt x="35055" y="7687"/>
                    <a:pt x="53614" y="0"/>
                    <a:pt x="72966" y="0"/>
                  </a:cubicBezTo>
                  <a:close/>
                </a:path>
              </a:pathLst>
            </a:custGeom>
            <a:solidFill>
              <a:srgbClr val="FAFDF8"/>
            </a:solidFill>
            <a:ln w="85725" cap="rnd">
              <a:solidFill>
                <a:srgbClr val="5F7D4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53389" cy="50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829746" y="5255845"/>
            <a:ext cx="3925804" cy="3831308"/>
            <a:chOff x="0" y="0"/>
            <a:chExt cx="453389" cy="4424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2966" y="0"/>
                  </a:moveTo>
                  <a:lnTo>
                    <a:pt x="380423" y="0"/>
                  </a:lnTo>
                  <a:cubicBezTo>
                    <a:pt x="399775" y="0"/>
                    <a:pt x="418334" y="7687"/>
                    <a:pt x="432018" y="21371"/>
                  </a:cubicBezTo>
                  <a:cubicBezTo>
                    <a:pt x="445702" y="35055"/>
                    <a:pt x="453389" y="53614"/>
                    <a:pt x="453389" y="72966"/>
                  </a:cubicBezTo>
                  <a:lnTo>
                    <a:pt x="453389" y="369510"/>
                  </a:lnTo>
                  <a:cubicBezTo>
                    <a:pt x="453389" y="409808"/>
                    <a:pt x="420721" y="442476"/>
                    <a:pt x="380423" y="442476"/>
                  </a:cubicBezTo>
                  <a:lnTo>
                    <a:pt x="72966" y="442476"/>
                  </a:lnTo>
                  <a:cubicBezTo>
                    <a:pt x="53614" y="442476"/>
                    <a:pt x="35055" y="434788"/>
                    <a:pt x="21371" y="421105"/>
                  </a:cubicBezTo>
                  <a:cubicBezTo>
                    <a:pt x="7687" y="407421"/>
                    <a:pt x="0" y="388861"/>
                    <a:pt x="0" y="369510"/>
                  </a:cubicBezTo>
                  <a:lnTo>
                    <a:pt x="0" y="72966"/>
                  </a:lnTo>
                  <a:cubicBezTo>
                    <a:pt x="0" y="53614"/>
                    <a:pt x="7687" y="35055"/>
                    <a:pt x="21371" y="21371"/>
                  </a:cubicBezTo>
                  <a:cubicBezTo>
                    <a:pt x="35055" y="7687"/>
                    <a:pt x="53614" y="0"/>
                    <a:pt x="72966" y="0"/>
                  </a:cubicBezTo>
                  <a:close/>
                </a:path>
              </a:pathLst>
            </a:custGeom>
            <a:solidFill>
              <a:srgbClr val="FAFDF8"/>
            </a:solidFill>
            <a:ln w="85725" cap="rnd">
              <a:solidFill>
                <a:srgbClr val="B6D1A8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53389" cy="50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2700000">
            <a:off x="2876128" y="3543442"/>
            <a:ext cx="1833041" cy="1833041"/>
            <a:chOff x="0" y="0"/>
            <a:chExt cx="2444055" cy="2444055"/>
          </a:xfrm>
        </p:grpSpPr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0" y="0"/>
              <a:ext cx="2444055" cy="2444055"/>
              <a:chOff x="0" y="0"/>
              <a:chExt cx="14400530" cy="1440053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4400530" cy="14399261"/>
              </a:xfrm>
              <a:custGeom>
                <a:avLst/>
                <a:gdLst/>
                <a:ahLst/>
                <a:cxnLst/>
                <a:rect r="r" b="b" t="t" l="l"/>
                <a:pathLst>
                  <a:path h="14399261" w="14400530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B6D1A8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299961" y="342043"/>
              <a:ext cx="1838045" cy="1838045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-2700000">
            <a:off x="8628003" y="3398870"/>
            <a:ext cx="1833041" cy="1833041"/>
            <a:chOff x="0" y="0"/>
            <a:chExt cx="2444055" cy="2444055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5400000">
              <a:off x="0" y="0"/>
              <a:ext cx="2444055" cy="2444055"/>
              <a:chOff x="0" y="0"/>
              <a:chExt cx="14400530" cy="1440053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4400530" cy="14399261"/>
              </a:xfrm>
              <a:custGeom>
                <a:avLst/>
                <a:gdLst/>
                <a:ahLst/>
                <a:cxnLst/>
                <a:rect r="r" b="b" t="t" l="l"/>
                <a:pathLst>
                  <a:path h="14399261" w="14400530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5F7D4F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0">
              <a:off x="283619" y="338366"/>
              <a:ext cx="1841722" cy="1841722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0">
            <a:off x="13333496" y="5255845"/>
            <a:ext cx="3925804" cy="3831308"/>
            <a:chOff x="0" y="0"/>
            <a:chExt cx="453389" cy="44247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2966" y="0"/>
                  </a:moveTo>
                  <a:lnTo>
                    <a:pt x="380423" y="0"/>
                  </a:lnTo>
                  <a:cubicBezTo>
                    <a:pt x="399775" y="0"/>
                    <a:pt x="418334" y="7687"/>
                    <a:pt x="432018" y="21371"/>
                  </a:cubicBezTo>
                  <a:cubicBezTo>
                    <a:pt x="445702" y="35055"/>
                    <a:pt x="453389" y="53614"/>
                    <a:pt x="453389" y="72966"/>
                  </a:cubicBezTo>
                  <a:lnTo>
                    <a:pt x="453389" y="369510"/>
                  </a:lnTo>
                  <a:cubicBezTo>
                    <a:pt x="453389" y="409808"/>
                    <a:pt x="420721" y="442476"/>
                    <a:pt x="380423" y="442476"/>
                  </a:cubicBezTo>
                  <a:lnTo>
                    <a:pt x="72966" y="442476"/>
                  </a:lnTo>
                  <a:cubicBezTo>
                    <a:pt x="53614" y="442476"/>
                    <a:pt x="35055" y="434788"/>
                    <a:pt x="21371" y="421105"/>
                  </a:cubicBezTo>
                  <a:cubicBezTo>
                    <a:pt x="7687" y="407421"/>
                    <a:pt x="0" y="388861"/>
                    <a:pt x="0" y="369510"/>
                  </a:cubicBezTo>
                  <a:lnTo>
                    <a:pt x="0" y="72966"/>
                  </a:lnTo>
                  <a:cubicBezTo>
                    <a:pt x="0" y="53614"/>
                    <a:pt x="7687" y="35055"/>
                    <a:pt x="21371" y="21371"/>
                  </a:cubicBezTo>
                  <a:cubicBezTo>
                    <a:pt x="35055" y="7687"/>
                    <a:pt x="53614" y="0"/>
                    <a:pt x="72966" y="0"/>
                  </a:cubicBezTo>
                  <a:close/>
                </a:path>
              </a:pathLst>
            </a:custGeom>
            <a:solidFill>
              <a:srgbClr val="FAFDF8"/>
            </a:solidFill>
            <a:ln w="85725" cap="rnd">
              <a:solidFill>
                <a:srgbClr val="B6D1A8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66675"/>
              <a:ext cx="453389" cy="50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2700000">
            <a:off x="14379878" y="3543442"/>
            <a:ext cx="1833041" cy="1833041"/>
            <a:chOff x="0" y="0"/>
            <a:chExt cx="2444055" cy="2444055"/>
          </a:xfrm>
        </p:grpSpPr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0" y="0"/>
              <a:ext cx="2444055" cy="2444055"/>
              <a:chOff x="0" y="0"/>
              <a:chExt cx="14400530" cy="1440053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4400530" cy="14399261"/>
              </a:xfrm>
              <a:custGeom>
                <a:avLst/>
                <a:gdLst/>
                <a:ahLst/>
                <a:cxnLst/>
                <a:rect r="r" b="b" t="t" l="l"/>
                <a:pathLst>
                  <a:path h="14399261" w="14400530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B6D1A8"/>
              </a:solidFill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299961" y="342043"/>
              <a:ext cx="1838045" cy="1838045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sp>
        <p:nvSpPr>
          <p:cNvPr name="Freeform 32" id="32"/>
          <p:cNvSpPr/>
          <p:nvPr/>
        </p:nvSpPr>
        <p:spPr>
          <a:xfrm flipH="false" flipV="false" rot="0">
            <a:off x="3230296" y="3960140"/>
            <a:ext cx="1145316" cy="951603"/>
          </a:xfrm>
          <a:custGeom>
            <a:avLst/>
            <a:gdLst/>
            <a:ahLst/>
            <a:cxnLst/>
            <a:rect r="r" b="b" t="t" l="l"/>
            <a:pathLst>
              <a:path h="951603" w="1145316">
                <a:moveTo>
                  <a:pt x="0" y="0"/>
                </a:moveTo>
                <a:lnTo>
                  <a:pt x="1145316" y="0"/>
                </a:lnTo>
                <a:lnTo>
                  <a:pt x="1145316" y="951603"/>
                </a:lnTo>
                <a:lnTo>
                  <a:pt x="0" y="951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920992" y="3794454"/>
            <a:ext cx="1247062" cy="1008561"/>
          </a:xfrm>
          <a:custGeom>
            <a:avLst/>
            <a:gdLst/>
            <a:ahLst/>
            <a:cxnLst/>
            <a:rect r="r" b="b" t="t" l="l"/>
            <a:pathLst>
              <a:path h="1008561" w="1247062">
                <a:moveTo>
                  <a:pt x="0" y="0"/>
                </a:moveTo>
                <a:lnTo>
                  <a:pt x="1247062" y="0"/>
                </a:lnTo>
                <a:lnTo>
                  <a:pt x="1247062" y="1008561"/>
                </a:lnTo>
                <a:lnTo>
                  <a:pt x="0" y="1008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762408" y="3934241"/>
            <a:ext cx="1067981" cy="1051442"/>
          </a:xfrm>
          <a:custGeom>
            <a:avLst/>
            <a:gdLst/>
            <a:ahLst/>
            <a:cxnLst/>
            <a:rect r="r" b="b" t="t" l="l"/>
            <a:pathLst>
              <a:path h="1051442" w="1067981">
                <a:moveTo>
                  <a:pt x="0" y="0"/>
                </a:moveTo>
                <a:lnTo>
                  <a:pt x="1067981" y="0"/>
                </a:lnTo>
                <a:lnTo>
                  <a:pt x="1067981" y="1051443"/>
                </a:lnTo>
                <a:lnTo>
                  <a:pt x="0" y="105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828434" y="7069898"/>
            <a:ext cx="1680303" cy="305510"/>
          </a:xfrm>
          <a:custGeom>
            <a:avLst/>
            <a:gdLst/>
            <a:ahLst/>
            <a:cxnLst/>
            <a:rect r="r" b="b" t="t" l="l"/>
            <a:pathLst>
              <a:path h="305510" w="1680303">
                <a:moveTo>
                  <a:pt x="0" y="0"/>
                </a:moveTo>
                <a:lnTo>
                  <a:pt x="1680303" y="0"/>
                </a:lnTo>
                <a:lnTo>
                  <a:pt x="1680303" y="305510"/>
                </a:lnTo>
                <a:lnTo>
                  <a:pt x="0" y="3055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085444" y="992208"/>
            <a:ext cx="16230600" cy="1715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2"/>
              </a:lnSpc>
            </a:pPr>
            <a:r>
              <a:rPr lang="en-US" sz="6468" spc="1131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DIAGRAMA DE CRONOGRAMA (3 MESES)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291240" y="5923757"/>
            <a:ext cx="100281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-59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Mes 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496492" y="6530453"/>
            <a:ext cx="2651024" cy="1539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en-US" sz="30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Configuración</a:t>
            </a:r>
            <a:r>
              <a:rPr lang="en-US" sz="30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0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y diseño del programa digital.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793550" y="5923757"/>
            <a:ext cx="106966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-59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Mes 3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000242" y="6549232"/>
            <a:ext cx="2651024" cy="2054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en-US" sz="30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Evaluación</a:t>
            </a:r>
            <a:r>
              <a:rPr lang="en-US" sz="30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30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de métricas y retroalimentación de clientes.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036558" y="5779185"/>
            <a:ext cx="101593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-59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Mes 2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184813" y="6404659"/>
            <a:ext cx="2651024" cy="1539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4"/>
              </a:lnSpc>
            </a:pPr>
            <a:r>
              <a:rPr lang="en-US" sz="30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Lanzamiento de combos y promociones.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11583625" y="7171499"/>
            <a:ext cx="1680303" cy="305510"/>
          </a:xfrm>
          <a:custGeom>
            <a:avLst/>
            <a:gdLst/>
            <a:ahLst/>
            <a:cxnLst/>
            <a:rect r="r" b="b" t="t" l="l"/>
            <a:pathLst>
              <a:path h="305510" w="1680303">
                <a:moveTo>
                  <a:pt x="0" y="0"/>
                </a:moveTo>
                <a:lnTo>
                  <a:pt x="1680303" y="0"/>
                </a:lnTo>
                <a:lnTo>
                  <a:pt x="1680303" y="305510"/>
                </a:lnTo>
                <a:lnTo>
                  <a:pt x="0" y="3055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502" y="576622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049533" y="1273561"/>
            <a:ext cx="10188933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81"/>
              </a:lnSpc>
            </a:pPr>
            <a:r>
              <a:rPr lang="en-US" b="true" sz="5984" spc="1101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AGRADECIMIENTOS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36074" y="2626017"/>
            <a:ext cx="12668104" cy="4949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0607" indent="-380304" lvl="1">
              <a:lnSpc>
                <a:spcPts val="4932"/>
              </a:lnSpc>
              <a:buFont typeface="Arial"/>
              <a:buChar char="•"/>
            </a:pPr>
            <a:r>
              <a:rPr lang="en-US" sz="352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Gracias al microempresario David Alberto Garcia Carmona por permitirnos y darnos el espacio de poder trabajar con su microempresa para este trabajo de investigación.</a:t>
            </a:r>
          </a:p>
          <a:p>
            <a:pPr algn="l">
              <a:lnSpc>
                <a:spcPts val="4932"/>
              </a:lnSpc>
            </a:pPr>
          </a:p>
          <a:p>
            <a:pPr algn="l" marL="760607" indent="-380304" lvl="1">
              <a:lnSpc>
                <a:spcPts val="4932"/>
              </a:lnSpc>
              <a:buFont typeface="Arial"/>
              <a:buChar char="•"/>
            </a:pPr>
            <a:r>
              <a:rPr lang="en-US" sz="352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Gracias a la Dra. Minerva Camacho Javier por ser nuestra guía e instructora a lo largo de este trabajo de investigación.</a:t>
            </a:r>
          </a:p>
          <a:p>
            <a:pPr algn="l">
              <a:lnSpc>
                <a:spcPts val="4932"/>
              </a:lnSpc>
            </a:pPr>
          </a:p>
          <a:p>
            <a:pPr algn="l" marL="760607" indent="-380304" lvl="1">
              <a:lnSpc>
                <a:spcPts val="4932"/>
              </a:lnSpc>
              <a:buFont typeface="Arial"/>
              <a:buChar char="•"/>
            </a:pPr>
            <a:r>
              <a:rPr lang="en-US" sz="352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A los clientes de Bodega Café por su tiempo y valiosas opiniones.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700000">
            <a:off x="-5363346" y="5182512"/>
            <a:ext cx="13536410" cy="7578552"/>
          </a:xfrm>
          <a:custGeom>
            <a:avLst/>
            <a:gdLst/>
            <a:ahLst/>
            <a:cxnLst/>
            <a:rect r="r" b="b" t="t" l="l"/>
            <a:pathLst>
              <a:path h="7578552" w="13536410">
                <a:moveTo>
                  <a:pt x="0" y="0"/>
                </a:moveTo>
                <a:lnTo>
                  <a:pt x="13536410" y="0"/>
                </a:lnTo>
                <a:lnTo>
                  <a:pt x="13536410" y="7578552"/>
                </a:lnTo>
                <a:lnTo>
                  <a:pt x="0" y="7578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502" y="576622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319495">
            <a:off x="9960251" y="-2760576"/>
            <a:ext cx="13536410" cy="7578552"/>
          </a:xfrm>
          <a:custGeom>
            <a:avLst/>
            <a:gdLst/>
            <a:ahLst/>
            <a:cxnLst/>
            <a:rect r="r" b="b" t="t" l="l"/>
            <a:pathLst>
              <a:path h="7578552" w="13536410">
                <a:moveTo>
                  <a:pt x="0" y="0"/>
                </a:moveTo>
                <a:lnTo>
                  <a:pt x="13536409" y="0"/>
                </a:lnTo>
                <a:lnTo>
                  <a:pt x="13536409" y="7578552"/>
                </a:lnTo>
                <a:lnTo>
                  <a:pt x="0" y="7578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60918" y="4141238"/>
            <a:ext cx="11766165" cy="1267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5"/>
              </a:lnSpc>
            </a:pPr>
            <a:r>
              <a:rPr lang="en-US" sz="9147" spc="2771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MUCHAS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04859" y="971550"/>
            <a:ext cx="5714907" cy="391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08"/>
              </a:lnSpc>
              <a:spcBef>
                <a:spcPct val="0"/>
              </a:spcBef>
            </a:pPr>
            <a:r>
              <a:rPr lang="en-US" sz="2220" spc="48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Equipo 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33991" y="8867013"/>
            <a:ext cx="4859734" cy="391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108"/>
              </a:lnSpc>
              <a:spcBef>
                <a:spcPct val="0"/>
              </a:spcBef>
            </a:pPr>
            <a:r>
              <a:rPr lang="en-US" sz="2220" spc="48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Fecha: Noviembre 2025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60918" y="5476875"/>
            <a:ext cx="11766165" cy="1288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1"/>
              </a:lnSpc>
            </a:pPr>
            <a:r>
              <a:rPr lang="en-US" b="true" sz="9246" spc="2801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GRACIAS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2700000">
            <a:off x="-5363346" y="5182512"/>
            <a:ext cx="13536410" cy="7578552"/>
          </a:xfrm>
          <a:custGeom>
            <a:avLst/>
            <a:gdLst/>
            <a:ahLst/>
            <a:cxnLst/>
            <a:rect r="r" b="b" t="t" l="l"/>
            <a:pathLst>
              <a:path h="7578552" w="13536410">
                <a:moveTo>
                  <a:pt x="0" y="0"/>
                </a:moveTo>
                <a:lnTo>
                  <a:pt x="13536410" y="0"/>
                </a:lnTo>
                <a:lnTo>
                  <a:pt x="13536410" y="7578552"/>
                </a:lnTo>
                <a:lnTo>
                  <a:pt x="0" y="7578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502" y="576622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766661" y="1585966"/>
            <a:ext cx="15045065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7"/>
              </a:lnSpc>
            </a:pPr>
            <a:r>
              <a:rPr lang="en-US" sz="8406" spc="1857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INTRODUCCIÓN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83768" y="3193454"/>
            <a:ext cx="12120463" cy="5320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Este trabajo tiene como propósito analizar los factores que influyen en las decisiones de consumo de los clientes de Bodega Café, especialmente la ubicación, el servicio y la experiencia del lugar. A través de una investigación de mercados, se busca identificar áreas de mejora y proponer estrategias que fortalezcan su posicionamiento y fidelización de clientes.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EA6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73623" y="1028700"/>
            <a:ext cx="5725814" cy="7308825"/>
            <a:chOff x="0" y="0"/>
            <a:chExt cx="1508033" cy="19249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8033" cy="1924958"/>
            </a:xfrm>
            <a:custGeom>
              <a:avLst/>
              <a:gdLst/>
              <a:ahLst/>
              <a:cxnLst/>
              <a:rect r="r" b="b" t="t" l="l"/>
              <a:pathLst>
                <a:path h="1924958" w="1508033">
                  <a:moveTo>
                    <a:pt x="0" y="0"/>
                  </a:moveTo>
                  <a:lnTo>
                    <a:pt x="1508033" y="0"/>
                  </a:lnTo>
                  <a:lnTo>
                    <a:pt x="1508033" y="1924958"/>
                  </a:lnTo>
                  <a:lnTo>
                    <a:pt x="0" y="19249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508033" cy="1963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0008" y="967340"/>
            <a:ext cx="7236187" cy="1192608"/>
            <a:chOff x="0" y="0"/>
            <a:chExt cx="1905827" cy="3141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05827" cy="314102"/>
            </a:xfrm>
            <a:custGeom>
              <a:avLst/>
              <a:gdLst/>
              <a:ahLst/>
              <a:cxnLst/>
              <a:rect r="r" b="b" t="t" l="l"/>
              <a:pathLst>
                <a:path h="314102" w="1905827">
                  <a:moveTo>
                    <a:pt x="0" y="0"/>
                  </a:moveTo>
                  <a:lnTo>
                    <a:pt x="1905827" y="0"/>
                  </a:lnTo>
                  <a:lnTo>
                    <a:pt x="1905827" y="314102"/>
                  </a:lnTo>
                  <a:lnTo>
                    <a:pt x="0" y="314102"/>
                  </a:lnTo>
                  <a:close/>
                </a:path>
              </a:pathLst>
            </a:custGeom>
            <a:solidFill>
              <a:srgbClr val="FAFDF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905827" cy="3522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252757" y="3458962"/>
            <a:ext cx="15035243" cy="6828038"/>
            <a:chOff x="0" y="0"/>
            <a:chExt cx="3959899" cy="17983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59899" cy="1798331"/>
            </a:xfrm>
            <a:custGeom>
              <a:avLst/>
              <a:gdLst/>
              <a:ahLst/>
              <a:cxnLst/>
              <a:rect r="r" b="b" t="t" l="l"/>
              <a:pathLst>
                <a:path h="1798331" w="3959899">
                  <a:moveTo>
                    <a:pt x="0" y="0"/>
                  </a:moveTo>
                  <a:lnTo>
                    <a:pt x="3959899" y="0"/>
                  </a:lnTo>
                  <a:lnTo>
                    <a:pt x="3959899" y="1798331"/>
                  </a:lnTo>
                  <a:lnTo>
                    <a:pt x="0" y="1798331"/>
                  </a:lnTo>
                  <a:close/>
                </a:path>
              </a:pathLst>
            </a:custGeom>
            <a:solidFill>
              <a:srgbClr val="FAFDF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959899" cy="18364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861846" y="2602606"/>
            <a:ext cx="7334250" cy="7200900"/>
          </a:xfrm>
          <a:custGeom>
            <a:avLst/>
            <a:gdLst/>
            <a:ahLst/>
            <a:cxnLst/>
            <a:rect r="r" b="b" t="t" l="l"/>
            <a:pathLst>
              <a:path h="7200900" w="7334250">
                <a:moveTo>
                  <a:pt x="0" y="0"/>
                </a:moveTo>
                <a:lnTo>
                  <a:pt x="7334250" y="0"/>
                </a:lnTo>
                <a:lnTo>
                  <a:pt x="733425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74326" y="1047750"/>
            <a:ext cx="6587519" cy="1454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8"/>
              </a:lnSpc>
            </a:pPr>
          </a:p>
          <a:p>
            <a:pPr algn="l">
              <a:lnSpc>
                <a:spcPts val="2858"/>
              </a:lnSpc>
            </a:pPr>
            <a:r>
              <a:rPr lang="en-US" sz="2552" spc="755">
                <a:solidFill>
                  <a:srgbClr val="24341C"/>
                </a:solidFill>
                <a:latin typeface="Lovelo"/>
                <a:ea typeface="Lovelo"/>
                <a:cs typeface="Lovelo"/>
                <a:sym typeface="Lovelo"/>
              </a:rPr>
              <a:t>Pr</a:t>
            </a:r>
            <a:r>
              <a:rPr lang="en-US" sz="2552" spc="755">
                <a:solidFill>
                  <a:srgbClr val="24341C"/>
                </a:solidFill>
                <a:latin typeface="Lovelo"/>
                <a:ea typeface="Lovelo"/>
                <a:cs typeface="Lovelo"/>
                <a:sym typeface="Lovelo"/>
              </a:rPr>
              <a:t>OBLEMA Y OPORTUNIDAD</a:t>
            </a:r>
          </a:p>
          <a:p>
            <a:pPr algn="l">
              <a:lnSpc>
                <a:spcPts val="2858"/>
              </a:lnSpc>
            </a:pPr>
          </a:p>
          <a:p>
            <a:pPr algn="l">
              <a:lnSpc>
                <a:spcPts val="2858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5339900" y="4044950"/>
            <a:ext cx="4879082" cy="109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b="true" sz="2499" spc="229">
                <a:solidFill>
                  <a:srgbClr val="0101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Problema:</a:t>
            </a:r>
          </a:p>
          <a:p>
            <a:pPr algn="l">
              <a:lnSpc>
                <a:spcPts val="454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2973623" y="6050656"/>
            <a:ext cx="4879082" cy="109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b="true" sz="2499" spc="229">
                <a:solidFill>
                  <a:srgbClr val="0101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Oportunidad:</a:t>
            </a:r>
          </a:p>
          <a:p>
            <a:pPr algn="l">
              <a:lnSpc>
                <a:spcPts val="454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4031039" y="4672929"/>
            <a:ext cx="5112961" cy="3031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74"/>
              </a:lnSpc>
            </a:pPr>
            <a:r>
              <a:rPr lang="en-US" b="true" sz="1767">
                <a:solidFill>
                  <a:srgbClr val="24341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Bodega Café enfrenta una baja retención de clientes después de tres meses de operación continua, lo que limita su crecimiento y reduce la estabilidad del negocio. Las causas principales identificadas son la ubicación poco visible, la falta de estacionamiento y una presencia digital débil, lo que dificulta que nuevos consumidores descubran el lugar o lo consideren una opción frecuente.</a:t>
            </a:r>
          </a:p>
          <a:p>
            <a:pPr algn="just">
              <a:lnSpc>
                <a:spcPts val="2474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2193149" y="6947613"/>
            <a:ext cx="5066151" cy="2751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81"/>
              </a:lnSpc>
            </a:pPr>
            <a:r>
              <a:rPr lang="en-US" sz="1558" b="true">
                <a:solidFill>
                  <a:srgbClr val="24341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</a:t>
            </a:r>
            <a:r>
              <a:rPr lang="en-US" b="true" sz="1558">
                <a:solidFill>
                  <a:srgbClr val="24341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iste una gran oportunidad de fortalecer la experiencia personalizada y aprovechar la fidelización del público joven mediante estrategias centradas en la calidad del café, la atención cercana y el uso de redes sociales para construir comunidad. Diferenciarse por servicio, ambiente y conexión emocional con el cliente puede incrementar la retención y el reconocimiento de marca.</a:t>
            </a:r>
          </a:p>
          <a:p>
            <a:pPr algn="just">
              <a:lnSpc>
                <a:spcPts val="2181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502" y="576622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  <a:p>
              <a:pPr algn="ctr">
                <a:lnSpc>
                  <a:spcPts val="1500"/>
                </a:lnSpc>
              </a:pPr>
            </a:p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319495">
            <a:off x="9960251" y="-2760576"/>
            <a:ext cx="13536410" cy="7578552"/>
          </a:xfrm>
          <a:custGeom>
            <a:avLst/>
            <a:gdLst/>
            <a:ahLst/>
            <a:cxnLst/>
            <a:rect r="r" b="b" t="t" l="l"/>
            <a:pathLst>
              <a:path h="7578552" w="13536410">
                <a:moveTo>
                  <a:pt x="0" y="0"/>
                </a:moveTo>
                <a:lnTo>
                  <a:pt x="13536409" y="0"/>
                </a:lnTo>
                <a:lnTo>
                  <a:pt x="13536409" y="7578552"/>
                </a:lnTo>
                <a:lnTo>
                  <a:pt x="0" y="7578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21550" y="1028700"/>
            <a:ext cx="8354315" cy="8354315"/>
          </a:xfrm>
          <a:custGeom>
            <a:avLst/>
            <a:gdLst/>
            <a:ahLst/>
            <a:cxnLst/>
            <a:rect r="r" b="b" t="t" l="l"/>
            <a:pathLst>
              <a:path h="8354315" w="8354315">
                <a:moveTo>
                  <a:pt x="0" y="0"/>
                </a:moveTo>
                <a:lnTo>
                  <a:pt x="8354314" y="0"/>
                </a:lnTo>
                <a:lnTo>
                  <a:pt x="8354314" y="8354315"/>
                </a:lnTo>
                <a:lnTo>
                  <a:pt x="0" y="8354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64395" y="2595184"/>
            <a:ext cx="6830276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400" spc="600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OBJETIVO GENERAL: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50847" y="3088305"/>
            <a:ext cx="5994860" cy="164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1"/>
              </a:lnSpc>
            </a:pPr>
          </a:p>
          <a:p>
            <a:pPr algn="ctr">
              <a:lnSpc>
                <a:spcPts val="3040"/>
              </a:lnSpc>
            </a:pPr>
            <a:r>
              <a:rPr lang="en-US" sz="2171" spc="47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Analizar cómo influyen la ubicación y la falta de estacionamiento en las decisiones de consumo en Bodega Café.</a:t>
            </a:r>
          </a:p>
          <a:p>
            <a:pPr algn="ctr" marL="0" indent="0" lvl="0">
              <a:lnSpc>
                <a:spcPts val="3040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632490" y="7191455"/>
            <a:ext cx="5913218" cy="2278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  <a:r>
              <a:rPr lang="en-US" sz="2171" spc="47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M</a:t>
            </a:r>
            <a:r>
              <a:rPr lang="en-US" sz="2171" spc="47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edir los niveles de satisfacción y lealtad entre los consumidores actuales</a:t>
            </a:r>
          </a:p>
          <a:p>
            <a:pPr algn="ctr">
              <a:lnSpc>
                <a:spcPts val="3040"/>
              </a:lnSpc>
            </a:pPr>
          </a:p>
          <a:p>
            <a:pPr algn="ctr">
              <a:lnSpc>
                <a:spcPts val="3040"/>
              </a:lnSpc>
            </a:pPr>
          </a:p>
          <a:p>
            <a:pPr algn="ctr" marL="0" indent="0" lvl="0">
              <a:lnSpc>
                <a:spcPts val="3040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9764990" y="7381955"/>
            <a:ext cx="5903012" cy="1897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2171" spc="47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D</a:t>
            </a:r>
            <a:r>
              <a:rPr lang="en-US" sz="2171" spc="47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efinir propuestas de valor claras que fortalezcan la experiencia del cliente y la retención a largo plazo.</a:t>
            </a:r>
          </a:p>
          <a:p>
            <a:pPr algn="ctr">
              <a:lnSpc>
                <a:spcPts val="3040"/>
              </a:lnSpc>
            </a:pPr>
          </a:p>
          <a:p>
            <a:pPr algn="ctr" marL="0" indent="0" lvl="0">
              <a:lnSpc>
                <a:spcPts val="304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310814" y="2585659"/>
            <a:ext cx="6130100" cy="808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9"/>
              </a:lnSpc>
            </a:pPr>
            <a:r>
              <a:rPr lang="en-US" b="true" sz="2306" spc="576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OBJETIVOS ESPECÍFICOS:</a:t>
            </a:r>
          </a:p>
          <a:p>
            <a:pPr algn="l">
              <a:lnSpc>
                <a:spcPts val="322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9244139" y="3059730"/>
            <a:ext cx="5903012" cy="1897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2171" spc="47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C</a:t>
            </a:r>
            <a:r>
              <a:rPr lang="en-US" sz="2171" spc="47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omprender los motivadores emocionales y funcionales que impulsan a los clientes a visitar o recomendar Bodega Café.</a:t>
            </a:r>
          </a:p>
          <a:p>
            <a:pPr algn="ctr">
              <a:lnSpc>
                <a:spcPts val="3040"/>
              </a:lnSpc>
            </a:pPr>
          </a:p>
          <a:p>
            <a:pPr algn="ctr" marL="0" indent="0" lvl="0">
              <a:lnSpc>
                <a:spcPts val="304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964395" y="6621399"/>
            <a:ext cx="6130100" cy="808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9"/>
              </a:lnSpc>
            </a:pPr>
            <a:r>
              <a:rPr lang="en-US" b="true" sz="2306" spc="576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OBJETIVOS ESPECÍFICOS:</a:t>
            </a:r>
          </a:p>
          <a:p>
            <a:pPr algn="l">
              <a:lnSpc>
                <a:spcPts val="322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135249" y="6811177"/>
            <a:ext cx="6130100" cy="808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9"/>
              </a:lnSpc>
            </a:pPr>
            <a:r>
              <a:rPr lang="en-US" b="true" sz="2306" spc="576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OBJETIVOS ESPECÍFICOS:</a:t>
            </a:r>
          </a:p>
          <a:p>
            <a:pPr algn="l">
              <a:lnSpc>
                <a:spcPts val="322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502" y="576622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181098" y="4054468"/>
            <a:ext cx="3925804" cy="3831308"/>
            <a:chOff x="0" y="0"/>
            <a:chExt cx="453389" cy="4424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2966" y="0"/>
                  </a:moveTo>
                  <a:lnTo>
                    <a:pt x="380423" y="0"/>
                  </a:lnTo>
                  <a:cubicBezTo>
                    <a:pt x="399775" y="0"/>
                    <a:pt x="418334" y="7687"/>
                    <a:pt x="432018" y="21371"/>
                  </a:cubicBezTo>
                  <a:cubicBezTo>
                    <a:pt x="445702" y="35055"/>
                    <a:pt x="453389" y="53614"/>
                    <a:pt x="453389" y="72966"/>
                  </a:cubicBezTo>
                  <a:lnTo>
                    <a:pt x="453389" y="369510"/>
                  </a:lnTo>
                  <a:cubicBezTo>
                    <a:pt x="453389" y="409808"/>
                    <a:pt x="420721" y="442476"/>
                    <a:pt x="380423" y="442476"/>
                  </a:cubicBezTo>
                  <a:lnTo>
                    <a:pt x="72966" y="442476"/>
                  </a:lnTo>
                  <a:cubicBezTo>
                    <a:pt x="53614" y="442476"/>
                    <a:pt x="35055" y="434788"/>
                    <a:pt x="21371" y="421105"/>
                  </a:cubicBezTo>
                  <a:cubicBezTo>
                    <a:pt x="7687" y="407421"/>
                    <a:pt x="0" y="388861"/>
                    <a:pt x="0" y="369510"/>
                  </a:cubicBezTo>
                  <a:lnTo>
                    <a:pt x="0" y="72966"/>
                  </a:lnTo>
                  <a:cubicBezTo>
                    <a:pt x="0" y="53614"/>
                    <a:pt x="7687" y="35055"/>
                    <a:pt x="21371" y="21371"/>
                  </a:cubicBezTo>
                  <a:cubicBezTo>
                    <a:pt x="35055" y="7687"/>
                    <a:pt x="53614" y="0"/>
                    <a:pt x="72966" y="0"/>
                  </a:cubicBezTo>
                  <a:close/>
                </a:path>
              </a:pathLst>
            </a:custGeom>
            <a:solidFill>
              <a:srgbClr val="FAFDF8"/>
            </a:solidFill>
            <a:ln w="85725" cap="rnd">
              <a:solidFill>
                <a:srgbClr val="5F7D4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53389" cy="50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55677" y="4054468"/>
            <a:ext cx="3925804" cy="3831308"/>
            <a:chOff x="0" y="0"/>
            <a:chExt cx="453389" cy="4424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2966" y="0"/>
                  </a:moveTo>
                  <a:lnTo>
                    <a:pt x="380423" y="0"/>
                  </a:lnTo>
                  <a:cubicBezTo>
                    <a:pt x="399775" y="0"/>
                    <a:pt x="418334" y="7687"/>
                    <a:pt x="432018" y="21371"/>
                  </a:cubicBezTo>
                  <a:cubicBezTo>
                    <a:pt x="445702" y="35055"/>
                    <a:pt x="453389" y="53614"/>
                    <a:pt x="453389" y="72966"/>
                  </a:cubicBezTo>
                  <a:lnTo>
                    <a:pt x="453389" y="369510"/>
                  </a:lnTo>
                  <a:cubicBezTo>
                    <a:pt x="453389" y="409808"/>
                    <a:pt x="420721" y="442476"/>
                    <a:pt x="380423" y="442476"/>
                  </a:cubicBezTo>
                  <a:lnTo>
                    <a:pt x="72966" y="442476"/>
                  </a:lnTo>
                  <a:cubicBezTo>
                    <a:pt x="53614" y="442476"/>
                    <a:pt x="35055" y="434788"/>
                    <a:pt x="21371" y="421105"/>
                  </a:cubicBezTo>
                  <a:cubicBezTo>
                    <a:pt x="7687" y="407421"/>
                    <a:pt x="0" y="388861"/>
                    <a:pt x="0" y="369510"/>
                  </a:cubicBezTo>
                  <a:lnTo>
                    <a:pt x="0" y="72966"/>
                  </a:lnTo>
                  <a:cubicBezTo>
                    <a:pt x="0" y="53614"/>
                    <a:pt x="7687" y="35055"/>
                    <a:pt x="21371" y="21371"/>
                  </a:cubicBezTo>
                  <a:cubicBezTo>
                    <a:pt x="35055" y="7687"/>
                    <a:pt x="53614" y="0"/>
                    <a:pt x="72966" y="0"/>
                  </a:cubicBezTo>
                  <a:close/>
                </a:path>
              </a:pathLst>
            </a:custGeom>
            <a:solidFill>
              <a:srgbClr val="FAFDF8"/>
            </a:solidFill>
            <a:ln w="85725" cap="rnd">
              <a:solidFill>
                <a:srgbClr val="B6D1A8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53389" cy="50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679658" y="4038224"/>
            <a:ext cx="3925804" cy="3831308"/>
            <a:chOff x="0" y="0"/>
            <a:chExt cx="453389" cy="4424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3389" cy="442476"/>
            </a:xfrm>
            <a:custGeom>
              <a:avLst/>
              <a:gdLst/>
              <a:ahLst/>
              <a:cxnLst/>
              <a:rect r="r" b="b" t="t" l="l"/>
              <a:pathLst>
                <a:path h="442476" w="453389">
                  <a:moveTo>
                    <a:pt x="72966" y="0"/>
                  </a:moveTo>
                  <a:lnTo>
                    <a:pt x="380423" y="0"/>
                  </a:lnTo>
                  <a:cubicBezTo>
                    <a:pt x="399775" y="0"/>
                    <a:pt x="418334" y="7687"/>
                    <a:pt x="432018" y="21371"/>
                  </a:cubicBezTo>
                  <a:cubicBezTo>
                    <a:pt x="445702" y="35055"/>
                    <a:pt x="453389" y="53614"/>
                    <a:pt x="453389" y="72966"/>
                  </a:cubicBezTo>
                  <a:lnTo>
                    <a:pt x="453389" y="369510"/>
                  </a:lnTo>
                  <a:cubicBezTo>
                    <a:pt x="453389" y="409808"/>
                    <a:pt x="420721" y="442476"/>
                    <a:pt x="380423" y="442476"/>
                  </a:cubicBezTo>
                  <a:lnTo>
                    <a:pt x="72966" y="442476"/>
                  </a:lnTo>
                  <a:cubicBezTo>
                    <a:pt x="53614" y="442476"/>
                    <a:pt x="35055" y="434788"/>
                    <a:pt x="21371" y="421105"/>
                  </a:cubicBezTo>
                  <a:cubicBezTo>
                    <a:pt x="7687" y="407421"/>
                    <a:pt x="0" y="388861"/>
                    <a:pt x="0" y="369510"/>
                  </a:cubicBezTo>
                  <a:lnTo>
                    <a:pt x="0" y="72966"/>
                  </a:lnTo>
                  <a:cubicBezTo>
                    <a:pt x="0" y="53614"/>
                    <a:pt x="7687" y="35055"/>
                    <a:pt x="21371" y="21371"/>
                  </a:cubicBezTo>
                  <a:cubicBezTo>
                    <a:pt x="35055" y="7687"/>
                    <a:pt x="53614" y="0"/>
                    <a:pt x="72966" y="0"/>
                  </a:cubicBezTo>
                  <a:close/>
                </a:path>
              </a:pathLst>
            </a:custGeom>
            <a:solidFill>
              <a:srgbClr val="FAFDF8"/>
            </a:solidFill>
            <a:ln w="85725" cap="rnd">
              <a:solidFill>
                <a:srgbClr val="B6D1A8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453389" cy="509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4260389" y="3495507"/>
            <a:ext cx="3657600" cy="425612"/>
          </a:xfrm>
          <a:custGeom>
            <a:avLst/>
            <a:gdLst/>
            <a:ahLst/>
            <a:cxnLst/>
            <a:rect r="r" b="b" t="t" l="l"/>
            <a:pathLst>
              <a:path h="425612" w="3657600">
                <a:moveTo>
                  <a:pt x="0" y="0"/>
                </a:moveTo>
                <a:lnTo>
                  <a:pt x="3657600" y="0"/>
                </a:lnTo>
                <a:lnTo>
                  <a:pt x="3657600" y="425611"/>
                </a:lnTo>
                <a:lnTo>
                  <a:pt x="0" y="425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872564"/>
            <a:ext cx="16230600" cy="875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2"/>
              </a:lnSpc>
            </a:pPr>
            <a:r>
              <a:rPr lang="en-US" sz="6468" spc="1131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METODOLOGÍA MIXTA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95446" y="4406171"/>
            <a:ext cx="324626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 spc="-59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Fase cualitativa: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07996" y="4959354"/>
            <a:ext cx="3233717" cy="2826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8"/>
              </a:lnSpc>
            </a:pPr>
            <a:r>
              <a:rPr lang="en-US" sz="18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Se aplicaron entrevistas semiestructuradas a jóvenes y adultos entre 18 y 30 años, clientes y no clientes de Bodega Café. Se exploraron percepciones sobre ubicación, accesibilidad, servicio, ambiente y reconocimiento de marca.</a:t>
            </a:r>
          </a:p>
          <a:p>
            <a:pPr algn="l">
              <a:lnSpc>
                <a:spcPts val="2488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3066373" y="4406171"/>
            <a:ext cx="3259058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 spc="-59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Convergencia: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13031" y="4959354"/>
            <a:ext cx="3259058" cy="2826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8"/>
              </a:lnSpc>
            </a:pPr>
            <a:r>
              <a:rPr lang="en-US" sz="18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La integración de ambas fases confirmó que la falta de estacionamiento y la baja difusión en redes sociales limitan la afluencia, mientras que la calidad del café y la atención del personal son los principales impulsores de satisfacción y lealtad.</a:t>
            </a:r>
          </a:p>
          <a:p>
            <a:pPr algn="l">
              <a:lnSpc>
                <a:spcPts val="2488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7548169" y="4406171"/>
            <a:ext cx="3259058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 spc="-59">
                <a:solidFill>
                  <a:srgbClr val="24341C"/>
                </a:solidFill>
                <a:latin typeface="Garet Bold"/>
                <a:ea typeface="Garet Bold"/>
                <a:cs typeface="Garet Bold"/>
                <a:sym typeface="Garet Bold"/>
              </a:rPr>
              <a:t>Fase cuantitativa: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14471" y="4959354"/>
            <a:ext cx="3259058" cy="2512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8"/>
              </a:lnSpc>
            </a:pPr>
            <a:r>
              <a:rPr lang="en-US" sz="18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Se aplicó una encuesta digital a una muestra de 32 personas, en su mayoría estudiantes (82.6%). Los datos permitieron medir la influencia de la ubicación, el estacionamiento y los atributos del servicio en la elección de cafeterías.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0440677" y="3479262"/>
            <a:ext cx="3657600" cy="425612"/>
          </a:xfrm>
          <a:custGeom>
            <a:avLst/>
            <a:gdLst/>
            <a:ahLst/>
            <a:cxnLst/>
            <a:rect r="r" b="b" t="t" l="l"/>
            <a:pathLst>
              <a:path h="425612" w="3657600">
                <a:moveTo>
                  <a:pt x="0" y="0"/>
                </a:moveTo>
                <a:lnTo>
                  <a:pt x="3657600" y="0"/>
                </a:lnTo>
                <a:lnTo>
                  <a:pt x="3657600" y="425612"/>
                </a:lnTo>
                <a:lnTo>
                  <a:pt x="0" y="42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502" y="576622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33300" y="1028700"/>
            <a:ext cx="1588019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spc="2045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HALLAZGOS CUALITATIVOS </a:t>
            </a:r>
          </a:p>
        </p:txBody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433300" y="2382348"/>
          <a:ext cx="15488795" cy="6945254"/>
        </p:xfrm>
        <a:graphic>
          <a:graphicData uri="http://schemas.openxmlformats.org/drawingml/2006/table">
            <a:tbl>
              <a:tblPr/>
              <a:tblGrid>
                <a:gridCol w="5162932"/>
                <a:gridCol w="5162932"/>
                <a:gridCol w="5162932"/>
              </a:tblGrid>
              <a:tr h="82981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b="true" sz="2099" spc="195">
                          <a:solidFill>
                            <a:srgbClr val="24341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CÓDIGO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1A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b="true" sz="2099" spc="195">
                          <a:solidFill>
                            <a:srgbClr val="24341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FRECUENCIA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1A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b="true" sz="2099" spc="195">
                          <a:solidFill>
                            <a:srgbClr val="24341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INTERPRETACIÓN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1A8"/>
                    </a:solidFill>
                  </a:tcPr>
                </a:tc>
              </a:tr>
              <a:tr h="97979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Accesibilidad/Estacionamiento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Es la principal barrera para asistir.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</a:tr>
              <a:tr h="104918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Calidad del café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Factor más valorado y el motivo para volver a comprar.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</a:tr>
              <a:tr h="97979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Servicio y atención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Reconocido por su amabilidad y trato cordial.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</a:tr>
              <a:tr h="97979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Ambiente del lugar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Agradable, pero con poca visibilidad exterior.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</a:tr>
              <a:tr h="10634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Promociones y fidelización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Los clientes desean descuentos o programas de lealtad.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</a:tr>
              <a:tr h="10634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Reconocimiento de marca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24341C"/>
                          </a:solidFill>
                          <a:latin typeface="Belleza"/>
                          <a:ea typeface="Belleza"/>
                          <a:cs typeface="Belleza"/>
                          <a:sym typeface="Belleza"/>
                        </a:rPr>
                        <a:t>Difusión limitada en redes sociales.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3224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502" y="576622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32852" y="1001655"/>
            <a:ext cx="4653990" cy="1236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4"/>
              </a:lnSpc>
            </a:pPr>
            <a:r>
              <a:rPr lang="en-US" sz="2737" spc="875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HALLAZGOS CUANTITATIVOS</a:t>
            </a:r>
          </a:p>
          <a:p>
            <a:pPr algn="l">
              <a:lnSpc>
                <a:spcPts val="3284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852917"/>
            <a:ext cx="6066288" cy="2613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2481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Barra de satisfacción global (72 % alta):</a:t>
            </a:r>
          </a:p>
          <a:p>
            <a:pPr algn="l">
              <a:lnSpc>
                <a:spcPts val="3474"/>
              </a:lnSpc>
            </a:pPr>
            <a:r>
              <a:rPr lang="en-US" sz="2481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 La mayoría de los encuestados mostró un nivel alto de satisfacción general con Bodega Café, con un 72 % de respuestas positivas, lo que refleja una percepción favorable hacia la calidad del producto y la atención al cliente.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700000">
            <a:off x="-5363346" y="5182512"/>
            <a:ext cx="13536410" cy="7578552"/>
          </a:xfrm>
          <a:custGeom>
            <a:avLst/>
            <a:gdLst/>
            <a:ahLst/>
            <a:cxnLst/>
            <a:rect r="r" b="b" t="t" l="l"/>
            <a:pathLst>
              <a:path h="7578552" w="13536410">
                <a:moveTo>
                  <a:pt x="0" y="0"/>
                </a:moveTo>
                <a:lnTo>
                  <a:pt x="13536410" y="0"/>
                </a:lnTo>
                <a:lnTo>
                  <a:pt x="13536410" y="7578552"/>
                </a:lnTo>
                <a:lnTo>
                  <a:pt x="0" y="7578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0" y="2706931"/>
            <a:ext cx="7926866" cy="6118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2481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El Net Promoter Score (NPS) muestra una inclinación hacia clientes</a:t>
            </a:r>
            <a:r>
              <a:rPr lang="en-US" sz="2481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 promotores, impulsados por la experiencia positiva con el sabor del café y la atención del personal.</a:t>
            </a:r>
          </a:p>
          <a:p>
            <a:pPr algn="l">
              <a:lnSpc>
                <a:spcPts val="3474"/>
              </a:lnSpc>
            </a:pPr>
            <a:r>
              <a:rPr lang="en-US" sz="2481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 Distribución destacada:</a:t>
            </a:r>
          </a:p>
          <a:p>
            <a:pPr algn="l">
              <a:lnSpc>
                <a:spcPts val="3474"/>
              </a:lnSpc>
            </a:pPr>
          </a:p>
          <a:p>
            <a:pPr algn="l" marL="535771" indent="-267885" lvl="1">
              <a:lnSpc>
                <a:spcPts val="3474"/>
              </a:lnSpc>
              <a:buFont typeface="Arial"/>
              <a:buChar char="•"/>
            </a:pPr>
            <a:r>
              <a:rPr lang="en-US" sz="2481">
                <a:solidFill>
                  <a:srgbClr val="FF3131"/>
                </a:solidFill>
                <a:latin typeface="Belleza"/>
                <a:ea typeface="Belleza"/>
                <a:cs typeface="Belleza"/>
                <a:sym typeface="Belleza"/>
              </a:rPr>
              <a:t>93.5 %</a:t>
            </a:r>
            <a:r>
              <a:rPr lang="en-US" sz="2481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 considera el sabor del café el atributo más importante.</a:t>
            </a:r>
          </a:p>
          <a:p>
            <a:pPr algn="l" marL="535771" indent="-267885" lvl="1">
              <a:lnSpc>
                <a:spcPts val="3474"/>
              </a:lnSpc>
              <a:buFont typeface="Arial"/>
              <a:buChar char="•"/>
            </a:pPr>
            <a:r>
              <a:rPr lang="en-US" sz="2481">
                <a:solidFill>
                  <a:srgbClr val="FF3131"/>
                </a:solidFill>
                <a:latin typeface="Belleza"/>
                <a:ea typeface="Belleza"/>
                <a:cs typeface="Belleza"/>
                <a:sym typeface="Belleza"/>
              </a:rPr>
              <a:t>71 %</a:t>
            </a:r>
            <a:r>
              <a:rPr lang="en-US" sz="2481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 indica que el tiempo de traslado influye en su decisión de visita.</a:t>
            </a:r>
          </a:p>
          <a:p>
            <a:pPr algn="l" marL="535771" indent="-267885" lvl="1">
              <a:lnSpc>
                <a:spcPts val="3474"/>
              </a:lnSpc>
              <a:buFont typeface="Arial"/>
              <a:buChar char="•"/>
            </a:pPr>
            <a:r>
              <a:rPr lang="en-US" sz="2481">
                <a:solidFill>
                  <a:srgbClr val="FF3131"/>
                </a:solidFill>
                <a:latin typeface="Belleza"/>
                <a:ea typeface="Belleza"/>
                <a:cs typeface="Belleza"/>
                <a:sym typeface="Belleza"/>
              </a:rPr>
              <a:t>32.3 % </a:t>
            </a:r>
            <a:r>
              <a:rPr lang="en-US" sz="2481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ha tenido problemas de estacionamiento, afectando su experiencia.</a:t>
            </a:r>
          </a:p>
          <a:p>
            <a:pPr algn="l" marL="535771" indent="-267885" lvl="1">
              <a:lnSpc>
                <a:spcPts val="3474"/>
              </a:lnSpc>
              <a:buFont typeface="Arial"/>
              <a:buChar char="•"/>
            </a:pPr>
            <a:r>
              <a:rPr lang="en-US" sz="2481">
                <a:solidFill>
                  <a:srgbClr val="FF3131"/>
                </a:solidFill>
                <a:latin typeface="Belleza"/>
                <a:ea typeface="Belleza"/>
                <a:cs typeface="Belleza"/>
                <a:sym typeface="Belleza"/>
              </a:rPr>
              <a:t>78.6 %</a:t>
            </a:r>
            <a:r>
              <a:rPr lang="en-US" sz="2481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 conoció Bodega Café por recomendación, no por redes sociales.</a:t>
            </a:r>
          </a:p>
          <a:p>
            <a:pPr algn="l">
              <a:lnSpc>
                <a:spcPts val="347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472904" y="1001655"/>
            <a:ext cx="5269058" cy="821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4"/>
              </a:lnSpc>
            </a:pPr>
            <a:r>
              <a:rPr lang="en-US" sz="2737" spc="875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NPS Y GRÁFICO DE DISTRIBUCIÓN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3318" y="90847"/>
            <a:ext cx="18047045" cy="10034701"/>
            <a:chOff x="0" y="0"/>
            <a:chExt cx="6722286" cy="37377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722286" cy="3737794"/>
            </a:xfrm>
            <a:custGeom>
              <a:avLst/>
              <a:gdLst/>
              <a:ahLst/>
              <a:cxnLst/>
              <a:rect r="r" b="b" t="t" l="l"/>
              <a:pathLst>
                <a:path h="3737794" w="6722286">
                  <a:moveTo>
                    <a:pt x="0" y="0"/>
                  </a:moveTo>
                  <a:lnTo>
                    <a:pt x="6722286" y="0"/>
                  </a:lnTo>
                  <a:lnTo>
                    <a:pt x="6722286" y="3737794"/>
                  </a:lnTo>
                  <a:lnTo>
                    <a:pt x="0" y="3737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722286" cy="374731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435871" y="1243974"/>
          <a:ext cx="12519238" cy="8353425"/>
        </p:xfrm>
        <a:graphic>
          <a:graphicData uri="http://schemas.openxmlformats.org/drawingml/2006/table">
            <a:tbl>
              <a:tblPr/>
              <a:tblGrid>
                <a:gridCol w="3060403"/>
                <a:gridCol w="3060403"/>
                <a:gridCol w="3060403"/>
                <a:gridCol w="3338028"/>
              </a:tblGrid>
              <a:tr h="123435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Tema</a:t>
                      </a:r>
                      <a:endParaRPr lang="en-US" sz="1100"/>
                    </a:p>
                    <a:p>
                      <a:pPr algn="ctr">
                        <a:lnSpc>
                          <a:spcPts val="293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Hallazgo Cualitativo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Hallazgo Cuantitativo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Insight Integrado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78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Accesibilidad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Dificultad para estacionarse en vehículo propio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32.3% reporta problemas de estacionamiento; 100% de ellos indica afectación negativa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La falta de estacionamiento es una barrera confirmada que impacta directamente en la experiencia del cliente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0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Calidad del producto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Valoración positiva del sabor del café y trato amable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93.5% considera el sabor como el atributo más importante; 83.9% lo elige para regresar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El sabor del café es el principal impulsor de fidelización, respaldado por percepciones positivas consistentes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2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Reconocimiento de marca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La recomendación boca a boca como principal medio de conocimiento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78.6% no conoció la marca por redes sociales; 53.6% la conoció por recomendación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El boca a boca supera en efectividad a las redes sociales para el reconocimiento inicial de la marca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671502" y="229237"/>
            <a:ext cx="10007911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spc="1024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MATRIZ DE CONVERGENCIA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296748" y="1243974"/>
            <a:ext cx="4747583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spc="863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HALLAZGOS MÁS RELEVANTES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02182" y="3136048"/>
            <a:ext cx="4803759" cy="5731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3439" indent="-266720" lvl="1">
              <a:lnSpc>
                <a:spcPts val="3286"/>
              </a:lnSpc>
              <a:buFont typeface="Arial"/>
              <a:buChar char="•"/>
            </a:pPr>
            <a:r>
              <a:rPr lang="en-US" sz="24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El sab</a:t>
            </a:r>
            <a:r>
              <a:rPr lang="en-US" sz="24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or del café es el principal atributo de satisfacción y fidelización.</a:t>
            </a:r>
          </a:p>
          <a:p>
            <a:pPr algn="l">
              <a:lnSpc>
                <a:spcPts val="3286"/>
              </a:lnSpc>
            </a:pPr>
          </a:p>
          <a:p>
            <a:pPr algn="l" marL="533439" indent="-266720" lvl="1">
              <a:lnSpc>
                <a:spcPts val="3286"/>
              </a:lnSpc>
              <a:buFont typeface="Arial"/>
              <a:buChar char="•"/>
            </a:pPr>
            <a:r>
              <a:rPr lang="en-US" sz="24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La falta de estacionamiento representa una barrera significativa para la experiencia del cliente.</a:t>
            </a:r>
          </a:p>
          <a:p>
            <a:pPr algn="l">
              <a:lnSpc>
                <a:spcPts val="3286"/>
              </a:lnSpc>
            </a:pPr>
          </a:p>
          <a:p>
            <a:pPr algn="l" marL="533439" indent="-266720" lvl="1">
              <a:lnSpc>
                <a:spcPts val="3286"/>
              </a:lnSpc>
              <a:buFont typeface="Arial"/>
              <a:buChar char="•"/>
            </a:pPr>
            <a:r>
              <a:rPr lang="en-US" sz="2470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El boca a boca es el canal más efectivo de descubrimiento de la marca, superando a las redes sociales.</a:t>
            </a:r>
          </a:p>
          <a:p>
            <a:pPr algn="l">
              <a:lnSpc>
                <a:spcPts val="3286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A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1502" y="576622"/>
            <a:ext cx="17012392" cy="9133756"/>
            <a:chOff x="0" y="0"/>
            <a:chExt cx="6336891" cy="3402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36891" cy="3402203"/>
            </a:xfrm>
            <a:custGeom>
              <a:avLst/>
              <a:gdLst/>
              <a:ahLst/>
              <a:cxnLst/>
              <a:rect r="r" b="b" t="t" l="l"/>
              <a:pathLst>
                <a:path h="3402203" w="6336891">
                  <a:moveTo>
                    <a:pt x="0" y="0"/>
                  </a:moveTo>
                  <a:lnTo>
                    <a:pt x="6336891" y="0"/>
                  </a:lnTo>
                  <a:lnTo>
                    <a:pt x="6336891" y="3402203"/>
                  </a:lnTo>
                  <a:lnTo>
                    <a:pt x="0" y="3402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EA68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6336891" cy="3411728"/>
            </a:xfrm>
            <a:prstGeom prst="rect">
              <a:avLst/>
            </a:prstGeom>
          </p:spPr>
          <p:txBody>
            <a:bodyPr anchor="ctr" rtlCol="false" tIns="48876" lIns="48876" bIns="48876" rIns="48876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37264" y="4694990"/>
            <a:ext cx="4769684" cy="4563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9642" indent="-279821" lvl="1">
              <a:lnSpc>
                <a:spcPts val="3628"/>
              </a:lnSpc>
              <a:buFont typeface="Arial"/>
              <a:buChar char="•"/>
            </a:pPr>
            <a:r>
              <a:rPr lang="en-US" sz="259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Implementar un sistema de puntos o recompensas en línea por consumo frecuente.</a:t>
            </a:r>
          </a:p>
          <a:p>
            <a:pPr algn="l">
              <a:lnSpc>
                <a:spcPts val="3628"/>
              </a:lnSpc>
            </a:pPr>
          </a:p>
          <a:p>
            <a:pPr algn="l" marL="559642" indent="-279821" lvl="1">
              <a:lnSpc>
                <a:spcPts val="3628"/>
              </a:lnSpc>
              <a:buFont typeface="Arial"/>
              <a:buChar char="•"/>
            </a:pPr>
            <a:r>
              <a:rPr lang="en-US" sz="259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Integrar beneficios por referidos (“trae un amigo y ambos ganan”).</a:t>
            </a:r>
          </a:p>
          <a:p>
            <a:pPr algn="l">
              <a:lnSpc>
                <a:spcPts val="3628"/>
              </a:lnSpc>
            </a:pPr>
          </a:p>
          <a:p>
            <a:pPr algn="l" marL="559642" indent="-279821" lvl="1">
              <a:lnSpc>
                <a:spcPts val="3628"/>
              </a:lnSpc>
              <a:buFont typeface="Arial"/>
              <a:buChar char="•"/>
            </a:pPr>
            <a:r>
              <a:rPr lang="en-US" sz="259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Vincular el programa con redes sociales y WhatsApp Business.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05504" y="2708910"/>
            <a:ext cx="3810607" cy="1471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5"/>
              </a:lnSpc>
            </a:pPr>
            <a:r>
              <a:rPr lang="en-US" sz="2803" spc="748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Programa de fidelizacion digital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01478" y="4694990"/>
            <a:ext cx="5085043" cy="410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9642" indent="-279821" lvl="1">
              <a:lnSpc>
                <a:spcPts val="3628"/>
              </a:lnSpc>
              <a:buFont typeface="Arial"/>
              <a:buChar char="•"/>
            </a:pPr>
            <a:r>
              <a:rPr lang="en-US" sz="259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Diseñar combos de café + pan artesanal con precios especiales.</a:t>
            </a:r>
          </a:p>
          <a:p>
            <a:pPr algn="l">
              <a:lnSpc>
                <a:spcPts val="3628"/>
              </a:lnSpc>
            </a:pPr>
          </a:p>
          <a:p>
            <a:pPr algn="l" marL="559642" indent="-279821" lvl="1">
              <a:lnSpc>
                <a:spcPts val="3628"/>
              </a:lnSpc>
              <a:buFont typeface="Arial"/>
              <a:buChar char="•"/>
            </a:pPr>
            <a:r>
              <a:rPr lang="en-US" sz="259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Ofrecer descuentos para estudiantes con credencial vigente.</a:t>
            </a:r>
          </a:p>
          <a:p>
            <a:pPr algn="l">
              <a:lnSpc>
                <a:spcPts val="3628"/>
              </a:lnSpc>
            </a:pPr>
          </a:p>
          <a:p>
            <a:pPr algn="l" marL="559642" indent="-279821" lvl="1">
              <a:lnSpc>
                <a:spcPts val="3628"/>
              </a:lnSpc>
              <a:buFont typeface="Arial"/>
              <a:buChar char="•"/>
            </a:pPr>
            <a:r>
              <a:rPr lang="en-US" sz="259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Promociones por horarios (happy hour de café o “café del día”).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76909" y="2763367"/>
            <a:ext cx="4734183" cy="1471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5"/>
              </a:lnSpc>
            </a:pPr>
            <a:r>
              <a:rPr lang="en-US" sz="2803" spc="748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Paquetes combinados con descuentos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32063" y="4466390"/>
            <a:ext cx="4934947" cy="502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9642" indent="-279821" lvl="1">
              <a:lnSpc>
                <a:spcPts val="3628"/>
              </a:lnSpc>
              <a:buFont typeface="Arial"/>
              <a:buChar char="•"/>
            </a:pPr>
            <a:r>
              <a:rPr lang="en-US" sz="259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Configurar mensajes automáticos de bienvenida y respuestas rápidas.</a:t>
            </a:r>
          </a:p>
          <a:p>
            <a:pPr algn="l">
              <a:lnSpc>
                <a:spcPts val="3628"/>
              </a:lnSpc>
            </a:pPr>
          </a:p>
          <a:p>
            <a:pPr algn="l" marL="559642" indent="-279821" lvl="1">
              <a:lnSpc>
                <a:spcPts val="3628"/>
              </a:lnSpc>
              <a:buFont typeface="Arial"/>
              <a:buChar char="•"/>
            </a:pPr>
            <a:r>
              <a:rPr lang="en-US" sz="259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Incorporar catálogo digital para pedidos y servicio “pick-up” (recoge sin bajarte del coche).</a:t>
            </a:r>
          </a:p>
          <a:p>
            <a:pPr algn="l">
              <a:lnSpc>
                <a:spcPts val="3628"/>
              </a:lnSpc>
            </a:pPr>
          </a:p>
          <a:p>
            <a:pPr algn="l" marL="559642" indent="-279821" lvl="1">
              <a:lnSpc>
                <a:spcPts val="3628"/>
              </a:lnSpc>
              <a:buFont typeface="Arial"/>
              <a:buChar char="•"/>
            </a:pPr>
            <a:r>
              <a:rPr lang="en-US" sz="2592">
                <a:solidFill>
                  <a:srgbClr val="24341C"/>
                </a:solidFill>
                <a:latin typeface="Belleza"/>
                <a:ea typeface="Belleza"/>
                <a:cs typeface="Belleza"/>
                <a:sym typeface="Belleza"/>
              </a:rPr>
              <a:t>Vincular con redes sociales para facilitar pedidos y atención personalizada.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99414" y="2763367"/>
            <a:ext cx="4600246" cy="1471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5"/>
              </a:lnSpc>
            </a:pPr>
            <a:r>
              <a:rPr lang="en-US" sz="2803" spc="748">
                <a:solidFill>
                  <a:srgbClr val="24341C"/>
                </a:solidFill>
                <a:latin typeface="Garet"/>
                <a:ea typeface="Garet"/>
                <a:cs typeface="Garet"/>
                <a:sym typeface="Garet"/>
              </a:rPr>
              <a:t>WhatsApp Business con automatizacion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05504" y="830046"/>
            <a:ext cx="15676992" cy="1616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068" spc="1061">
                <a:solidFill>
                  <a:srgbClr val="5F7D4F"/>
                </a:solidFill>
                <a:latin typeface="Garet"/>
                <a:ea typeface="Garet"/>
                <a:cs typeface="Garet"/>
                <a:sym typeface="Garet"/>
              </a:rPr>
              <a:t>RECOMENDACIONES PRIORITARIAS</a:t>
            </a:r>
          </a:p>
        </p:txBody>
      </p:sp>
      <p:sp>
        <p:nvSpPr>
          <p:cNvPr name="AutoShape 12" id="12"/>
          <p:cNvSpPr/>
          <p:nvPr/>
        </p:nvSpPr>
        <p:spPr>
          <a:xfrm flipV="true">
            <a:off x="6426048" y="2766060"/>
            <a:ext cx="0" cy="649224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V="true">
            <a:off x="11905253" y="2766060"/>
            <a:ext cx="0" cy="649224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32719B784CFD4F9A90BA105BC5439B" ma:contentTypeVersion="11" ma:contentTypeDescription="Crear nuevo documento." ma:contentTypeScope="" ma:versionID="582f4b1f882e6df0812678e298a22884">
  <xsd:schema xmlns:xsd="http://www.w3.org/2001/XMLSchema" xmlns:xs="http://www.w3.org/2001/XMLSchema" xmlns:p="http://schemas.microsoft.com/office/2006/metadata/properties" xmlns:ns2="49b55c91-43cc-4ead-9ad2-418afc6441d2" xmlns:ns3="46b90e02-6210-4a1d-b331-8638d0a84a7c" targetNamespace="http://schemas.microsoft.com/office/2006/metadata/properties" ma:root="true" ma:fieldsID="2162c6b45b2756cb25d7ed1debc66fda" ns2:_="" ns3:_="">
    <xsd:import namespace="49b55c91-43cc-4ead-9ad2-418afc6441d2"/>
    <xsd:import namespace="46b90e02-6210-4a1d-b331-8638d0a84a7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55c91-43cc-4ead-9ad2-418afc6441d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5c380107-cfc6-4603-812f-b1c621fe0c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90e02-6210-4a1d-b331-8638d0a84a7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edbb5fb-2abb-4d4b-9c4e-83811b40b828}" ma:internalName="TaxCatchAll" ma:showField="CatchAllData" ma:web="46b90e02-6210-4a1d-b331-8638d0a84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b55c91-43cc-4ead-9ad2-418afc6441d2">
      <Terms xmlns="http://schemas.microsoft.com/office/infopath/2007/PartnerControls"/>
    </lcf76f155ced4ddcb4097134ff3c332f>
    <ReferenceId xmlns="49b55c91-43cc-4ead-9ad2-418afc6441d2" xsi:nil="true"/>
    <TaxCatchAll xmlns="46b90e02-6210-4a1d-b331-8638d0a84a7c" xsi:nil="true"/>
  </documentManagement>
</p:properties>
</file>

<file path=customXml/itemProps1.xml><?xml version="1.0" encoding="utf-8"?>
<ds:datastoreItem xmlns:ds="http://schemas.openxmlformats.org/officeDocument/2006/customXml" ds:itemID="{8A805C8C-21F2-4277-A4EB-B451FB9E4A6E}"/>
</file>

<file path=customXml/itemProps2.xml><?xml version="1.0" encoding="utf-8"?>
<ds:datastoreItem xmlns:ds="http://schemas.openxmlformats.org/officeDocument/2006/customXml" ds:itemID="{DEF97B53-8480-4E75-9D03-9D07F75DFC76}"/>
</file>

<file path=customXml/itemProps3.xml><?xml version="1.0" encoding="utf-8"?>
<ds:datastoreItem xmlns:ds="http://schemas.openxmlformats.org/officeDocument/2006/customXml" ds:itemID="{4FE1C95C-03D1-4456-9D8A-2FECF968EA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Equipo2_Pitch</dc:title>
  <cp:revision>1</cp:revision>
  <dcterms:created xsi:type="dcterms:W3CDTF">2006-08-16T00:00:00Z</dcterms:created>
  <dcterms:modified xsi:type="dcterms:W3CDTF">2011-08-01T06:04:30Z</dcterms:modified>
  <dc:identifier>DAG3YCfAJ6s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0x0101004C32719B784CFD4F9A90BA105BC5439B</vt:lpwstr>
  </property>
</Properties>
</file>